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6" r:id="rId2"/>
    <p:sldId id="261" r:id="rId3"/>
    <p:sldId id="263" r:id="rId4"/>
    <p:sldId id="264" r:id="rId5"/>
    <p:sldId id="265" r:id="rId6"/>
    <p:sldId id="267" r:id="rId7"/>
    <p:sldId id="28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6E284-5278-4709-92E4-E46A40F4F45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086B-791D-4007-AA74-329957C08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0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6086B-791D-4007-AA74-329957C0872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7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5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64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70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0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6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7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5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0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7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8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4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4ED80-7ABC-4DA4-A2C0-558694CD1B8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FD56A0-4BF4-4C09-9C37-737CF56E1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8FF934-E03D-5F1B-E739-4EAF8266E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361" y="3196385"/>
            <a:ext cx="9852232" cy="1646302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Предоставление муниципальной услуги 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«Организация отдыха и оздоровления детей в каникулярное время»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с использованием федеральной портальной формы на Едином портале государственных и муниципальных услуг (функций)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029779-2243-07D6-E62E-C3AF2212C983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3900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960A32-A529-C78E-563B-8E892FD3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91" y="26080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5DD121-98ED-D50A-43FF-3ED10CED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91" y="1436561"/>
            <a:ext cx="8596668" cy="4897472"/>
          </a:xfrm>
        </p:spPr>
        <p:txBody>
          <a:bodyPr/>
          <a:lstStyle/>
          <a:p>
            <a:r>
              <a:rPr lang="ru-RU" sz="1600" dirty="0"/>
              <a:t>Укажите сведения о ребёнке (детях). Данные загружаются из Личного кабинета. В случае отсутствия данных, необходимо добавить их в Личном кабинете</a:t>
            </a:r>
          </a:p>
          <a:p>
            <a:r>
              <a:rPr lang="ru-RU" sz="1600" dirty="0"/>
              <a:t>Если у Вас несколько детей, то в строке «добавить ребенка» можно ввести и других детей (система дает возможность вести до 10 человек)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97785CB-C5F7-5FF4-C240-C4BAC9BFB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607" y="2844274"/>
            <a:ext cx="7315200" cy="3004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6678D6-6CA4-8643-85CB-4FBC057DC4AE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67656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909681-C48B-A443-7561-84158B9B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66" y="35902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613717-3174-CF6D-080C-271CBA4B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66" y="1679822"/>
            <a:ext cx="8596668" cy="3880773"/>
          </a:xfrm>
        </p:spPr>
        <p:txBody>
          <a:bodyPr/>
          <a:lstStyle/>
          <a:p>
            <a:r>
              <a:rPr lang="ru-RU" dirty="0"/>
              <a:t>В случае выбора ребёнка, данные которого указаны в Личном кабинете, на форме услуги предоставляется возможность проверки и редактирования данных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7DBD115-FE7C-F7C0-ED4B-F62F163B5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6" y="2932278"/>
            <a:ext cx="5353713" cy="326058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BEF451F-F2A6-FE77-A1AC-EC26E405D014}"/>
              </a:ext>
            </a:extLst>
          </p:cNvPr>
          <p:cNvSpPr/>
          <p:nvPr/>
        </p:nvSpPr>
        <p:spPr>
          <a:xfrm>
            <a:off x="765678" y="3620208"/>
            <a:ext cx="1112363" cy="19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E022744-897B-0B2E-FE26-D42202BFBAA2}"/>
              </a:ext>
            </a:extLst>
          </p:cNvPr>
          <p:cNvSpPr/>
          <p:nvPr/>
        </p:nvSpPr>
        <p:spPr>
          <a:xfrm>
            <a:off x="2380267" y="3620207"/>
            <a:ext cx="1018095" cy="19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59CB57-D2E5-0A3F-A4A3-F42D7EBBF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00622"/>
            <a:ext cx="5996327" cy="297163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69778FA-6EE1-B417-3B2C-EC1767BC321A}"/>
              </a:ext>
            </a:extLst>
          </p:cNvPr>
          <p:cNvSpPr/>
          <p:nvPr/>
        </p:nvSpPr>
        <p:spPr>
          <a:xfrm>
            <a:off x="6693031" y="4486437"/>
            <a:ext cx="1338606" cy="2733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427504F-802B-C18F-C87D-55B4199E6916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3761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65A50D-0EE7-3FD5-0BA0-642444C5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8" y="36450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9B911A3-C949-70CB-C268-8D01FA1AB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337" y="2278109"/>
            <a:ext cx="7173326" cy="3439005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FE3781-9EDA-0502-BA75-3B064F141472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89993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C190C4-6832-18D2-3A3D-851B4287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91" y="31737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3CA442-DC81-DFBB-48E8-C336B7B2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658996" cy="3880773"/>
          </a:xfrm>
        </p:spPr>
        <p:txBody>
          <a:bodyPr/>
          <a:lstStyle/>
          <a:p>
            <a:r>
              <a:rPr lang="ru-RU" dirty="0"/>
              <a:t>Если ребенок имеет свидетельство о рождении иностранного государства, то необходимо загрузить нотариально заверенный электронный документ.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C81FE0-7BB9-0748-A5B8-21328495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159" y="2160589"/>
            <a:ext cx="4829996" cy="4097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0E2860-50F4-7DC7-0BE8-A8EE1A2A5D4E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07270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8857ED-BBBC-34DE-BBB5-3477791E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19" y="31736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2220E1-74BA-A6DC-DB34-22751350B749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A225F3-7D2C-4D6F-F7BC-36EE0B083A8C}"/>
              </a:ext>
            </a:extLst>
          </p:cNvPr>
          <p:cNvSpPr txBox="1"/>
          <p:nvPr/>
        </p:nvSpPr>
        <p:spPr>
          <a:xfrm>
            <a:off x="813848" y="1638169"/>
            <a:ext cx="1979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Наименование органа, составившего запись, писать строго в соответствии с документом.</a:t>
            </a:r>
          </a:p>
        </p:txBody>
      </p:sp>
      <p:pic>
        <p:nvPicPr>
          <p:cNvPr id="14" name="Объект 13"/>
          <p:cNvPicPr>
            <a:picLocks noGrp="1"/>
          </p:cNvPicPr>
          <p:nvPr>
            <p:ph idx="1"/>
          </p:nvPr>
        </p:nvPicPr>
        <p:blipFill rotWithShape="1">
          <a:blip r:embed="rId2"/>
          <a:srcRect l="29027" t="24435" r="30136" b="5110"/>
          <a:stretch/>
        </p:blipFill>
        <p:spPr bwMode="auto">
          <a:xfrm>
            <a:off x="2793477" y="1436560"/>
            <a:ext cx="7264923" cy="5099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506E9C92-1014-1344-3FB7-2D11D55B1A4A}"/>
              </a:ext>
            </a:extLst>
          </p:cNvPr>
          <p:cNvCxnSpPr/>
          <p:nvPr/>
        </p:nvCxnSpPr>
        <p:spPr>
          <a:xfrm>
            <a:off x="3110845" y="4656841"/>
            <a:ext cx="650450" cy="848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273394-F848-B01B-8F62-5460B62C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9" y="21367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824527B-E533-EFCA-A86F-EEFD3EA24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1379" y="1930400"/>
            <a:ext cx="6183287" cy="456072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3DB6415-445C-07C0-C76F-1E070968B508}"/>
              </a:ext>
            </a:extLst>
          </p:cNvPr>
          <p:cNvSpPr/>
          <p:nvPr/>
        </p:nvSpPr>
        <p:spPr>
          <a:xfrm>
            <a:off x="5331379" y="1930400"/>
            <a:ext cx="2162930" cy="2462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1158514-6D8C-C13F-57CD-3CC492774517}"/>
              </a:ext>
            </a:extLst>
          </p:cNvPr>
          <p:cNvSpPr/>
          <p:nvPr/>
        </p:nvSpPr>
        <p:spPr>
          <a:xfrm>
            <a:off x="9688133" y="4835951"/>
            <a:ext cx="1826533" cy="16551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0130B5-E053-F93D-916F-756FBC55E213}"/>
              </a:ext>
            </a:extLst>
          </p:cNvPr>
          <p:cNvSpPr txBox="1"/>
          <p:nvPr/>
        </p:nvSpPr>
        <p:spPr>
          <a:xfrm>
            <a:off x="490194" y="1534474"/>
            <a:ext cx="3223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случае, если адрес места жительства ребенка совпадает с адресом места жительства заявителя, то необходимо сделать об этом отметку.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806D9E-E832-938C-36E2-706328D79909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9575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E56B4D-29E1-F484-FDCD-19908336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86" y="34564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0B94CF6-B551-0249-DF7C-DA82D7039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825" y="2327586"/>
            <a:ext cx="9596863" cy="368671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CE7CAAA-7E3F-4B21-D753-29168D069886}"/>
              </a:ext>
            </a:extLst>
          </p:cNvPr>
          <p:cNvSpPr/>
          <p:nvPr/>
        </p:nvSpPr>
        <p:spPr>
          <a:xfrm>
            <a:off x="5926838" y="4756315"/>
            <a:ext cx="4545850" cy="12579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1358F79-20FB-BE8E-49E0-E996582B57A2}"/>
              </a:ext>
            </a:extLst>
          </p:cNvPr>
          <p:cNvSpPr/>
          <p:nvPr/>
        </p:nvSpPr>
        <p:spPr>
          <a:xfrm>
            <a:off x="875825" y="2327586"/>
            <a:ext cx="4894459" cy="12579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D52501-1B5E-37D9-BBA6-98D36E749A72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129310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6EC9A9-C14F-9E63-4A38-250B5A9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52" y="37393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F30B657-B5DE-F6FA-94E0-E488A8A9F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0485" y="2060523"/>
            <a:ext cx="5026963" cy="4187877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D9B3EA-EEA0-2CBA-E842-D0BA417BD1F7}"/>
              </a:ext>
            </a:extLst>
          </p:cNvPr>
          <p:cNvSpPr txBox="1"/>
          <p:nvPr/>
        </p:nvSpPr>
        <p:spPr>
          <a:xfrm>
            <a:off x="914400" y="2366128"/>
            <a:ext cx="3591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случае, если было указано, что </a:t>
            </a:r>
            <a:r>
              <a:rPr lang="ru-RU" dirty="0" smtClean="0"/>
              <a:t>фамилия </a:t>
            </a:r>
            <a:r>
              <a:rPr lang="ru-RU" dirty="0"/>
              <a:t>ребёнка и заявителя разные, необходимо указать причину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B9C456F-C2DC-F832-32BC-BF68A8F30991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407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94429-8A4F-E78D-EF5F-03A77719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97D833-BE3E-0502-680F-E2E2598E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88934" cy="3880773"/>
          </a:xfrm>
        </p:spPr>
        <p:txBody>
          <a:bodyPr/>
          <a:lstStyle/>
          <a:p>
            <a:r>
              <a:rPr lang="ru-RU" dirty="0"/>
              <a:t>В случае установления отцовства над ребёнком, необходимо указать реквизиты документа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3A749D-35DC-AE19-AD1C-21F696D44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42" y="2160589"/>
            <a:ext cx="5473773" cy="4167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437D2E-970F-7736-A53C-70B690C36C4F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267746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815C29-CD50-A48C-A4E0-E6C46CB1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39" y="29980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3E4624-6FCD-05C4-9078-C10FF66DE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25" y="1685847"/>
            <a:ext cx="5467546" cy="3880773"/>
          </a:xfrm>
        </p:spPr>
        <p:txBody>
          <a:bodyPr/>
          <a:lstStyle/>
          <a:p>
            <a:r>
              <a:rPr lang="ru-RU" dirty="0"/>
              <a:t>Если у ребёнка и заявителя разные фамилии по причине заключения брака, то необходимо указать, где зарегистрирован брак. В случае регистрации брака на территории иностранного государства, необходимо указать реквизиты документа.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0C7161-2EAD-B1D5-9373-A09F47C1E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"/>
          <a:stretch/>
        </p:blipFill>
        <p:spPr>
          <a:xfrm>
            <a:off x="6013336" y="1930400"/>
            <a:ext cx="5091440" cy="2406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9FD2F47-4D3C-748C-10D1-AC4F9EACC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626234"/>
            <a:ext cx="4264739" cy="3099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4E195E-4BA7-34BE-03AA-C8C990862508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63622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F5FEB8-57A8-FC24-156E-994D9DF9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Какие документы необходимы для заполнения заявления: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D8EAB0-65EC-3534-DA62-09021AF0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Паспорт родителя (законного представителя)</a:t>
            </a:r>
          </a:p>
          <a:p>
            <a:r>
              <a:rPr lang="ru-RU" dirty="0"/>
              <a:t>Свидетельство о рождении ребёнка до 14 </a:t>
            </a:r>
            <a:r>
              <a:rPr lang="ru-RU" dirty="0" smtClean="0"/>
              <a:t>лет / паспорт на ребенка с </a:t>
            </a:r>
            <a:r>
              <a:rPr lang="ru-RU" dirty="0"/>
              <a:t>14 лет</a:t>
            </a:r>
          </a:p>
          <a:p>
            <a:r>
              <a:rPr lang="ru-RU" dirty="0"/>
              <a:t>СНИЛС заявителя и СНИЛС ребенка</a:t>
            </a:r>
          </a:p>
          <a:p>
            <a:r>
              <a:rPr lang="ru-RU" dirty="0"/>
              <a:t>Документ, подтверждающий льготу на очередность по предоставлению путёвки в организацию отдыха и оздоровления </a:t>
            </a:r>
            <a:r>
              <a:rPr lang="ru-RU" dirty="0" smtClean="0"/>
              <a:t>и </a:t>
            </a:r>
            <a:r>
              <a:rPr lang="ru-RU" dirty="0"/>
              <a:t>льготу на </a:t>
            </a:r>
            <a:r>
              <a:rPr lang="ru-RU" dirty="0" smtClean="0"/>
              <a:t>оплату (при наличии)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D2012E-AE6D-94AF-E505-9BA4DDFBDC4A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4214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201FB8-BE6F-2897-12A2-D339467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195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BB9F30-D865-A6E0-B21B-3F53939CE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065107" cy="38807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Если у ребёнка и заявителя разные фамилии по причине расторжения брака, то необходимо указать, где расторгнут брак. В случае расторжении брака на территории иностранного государства, необходимо указать реквизиты свидетельства и загрузить документ.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FCC23B2-9954-361E-1A40-E1672BD5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359" y="1637361"/>
            <a:ext cx="3791608" cy="1791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87F080-5AFD-E856-08EA-F0796E78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561" y="1637361"/>
            <a:ext cx="3230517" cy="32755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4CDED49-F42A-4966-ABE0-57FCDC720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268" y="3892146"/>
            <a:ext cx="3636699" cy="2656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D426CAE-1C87-B86D-BD20-C77D72DC5089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46632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3F43E9-5935-61E1-E0BD-8069FD65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5FD9FF8-422D-98EC-1B51-C415F4A4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40115"/>
            <a:ext cx="5893529" cy="382186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80EB5DB-C2A0-042A-6781-8EF316686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5280" y="1928043"/>
            <a:ext cx="3683168" cy="2019431"/>
          </a:xfr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BC91F8F-0E5D-CAA7-8B88-94DD8EE7B6DE}"/>
              </a:ext>
            </a:extLst>
          </p:cNvPr>
          <p:cNvSpPr/>
          <p:nvPr/>
        </p:nvSpPr>
        <p:spPr>
          <a:xfrm>
            <a:off x="9942656" y="5600014"/>
            <a:ext cx="2046873" cy="11619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C22D73-41C6-A574-889B-64BFF0F0C702}"/>
              </a:ext>
            </a:extLst>
          </p:cNvPr>
          <p:cNvSpPr txBox="1"/>
          <p:nvPr/>
        </p:nvSpPr>
        <p:spPr>
          <a:xfrm>
            <a:off x="754144" y="1928043"/>
            <a:ext cx="2751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Если у ребёнка и заявителя разные фамилии по причине изменения, то необходимо выбрать, кто изменил фамилию и указать реквизиты документа.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F165DE-E234-2039-91FC-D2C4E8F6FAE2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44006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A8F98F-3E87-F471-C1C2-64AA2EC9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88AAB0-B069-0478-3617-F37F63BD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120909" cy="3880773"/>
          </a:xfrm>
        </p:spPr>
        <p:txBody>
          <a:bodyPr/>
          <a:lstStyle/>
          <a:p>
            <a:r>
              <a:rPr 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«Березовский 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51519F2-2623-2ABA-BD30-F6C6ED746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40" y="2398877"/>
            <a:ext cx="5307872" cy="4333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78AE37-DBED-9022-9853-369433C95A0F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84365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417C29-9AB3-4FE4-340D-0D369995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4140A6-7AF8-E905-AE05-EF24FC268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0267"/>
            <a:ext cx="4017537" cy="4331095"/>
          </a:xfrm>
        </p:spPr>
        <p:txBody>
          <a:bodyPr>
            <a:normAutofit/>
          </a:bodyPr>
          <a:lstStyle/>
          <a:p>
            <a:r>
              <a:rPr lang="ru-RU" sz="1400" dirty="0"/>
              <a:t>Если есть льготы по очередности или оплате- выбираете соответствующую строку.</a:t>
            </a:r>
          </a:p>
          <a:p>
            <a:r>
              <a:rPr lang="ru-RU" sz="1400" dirty="0"/>
              <a:t>Если льгот нет-выбираете строку без льгот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ED2AFA-9907-CC66-94A9-6453825B9AD5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2679" t="21187" r="33692" b="12540"/>
          <a:stretch/>
        </p:blipFill>
        <p:spPr bwMode="auto">
          <a:xfrm>
            <a:off x="6452054" y="1648226"/>
            <a:ext cx="4579131" cy="485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3"/>
          <a:srcRect l="32795" t="21809" r="33638" b="12431"/>
          <a:stretch/>
        </p:blipFill>
        <p:spPr bwMode="auto">
          <a:xfrm>
            <a:off x="1645150" y="2954867"/>
            <a:ext cx="4552449" cy="3771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4318000" y="2235200"/>
            <a:ext cx="2328333" cy="195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210733" y="3073400"/>
            <a:ext cx="575734" cy="12361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8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77FF72-57CA-4A26-071F-24F9FC4A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C3D17A-EB01-BC10-C789-F16605ABE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9533"/>
            <a:ext cx="5240492" cy="4271829"/>
          </a:xfrm>
        </p:spPr>
        <p:txBody>
          <a:bodyPr/>
          <a:lstStyle/>
          <a:p>
            <a:r>
              <a:rPr lang="ru-RU" dirty="0"/>
              <a:t>Для выбора организации отдыха и оздоровления необходимо в поле поиска ввести название </a:t>
            </a:r>
            <a:r>
              <a:rPr lang="ru-RU" dirty="0" smtClean="0"/>
              <a:t>организации, </a:t>
            </a:r>
            <a:r>
              <a:rPr lang="ru-RU" dirty="0"/>
              <a:t>выбрать из списка организацию и смену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5CAD0B-7E9E-B550-9113-B20BE9DBFFEA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2148" t="23596" r="29909" b="35281"/>
          <a:stretch/>
        </p:blipFill>
        <p:spPr bwMode="auto">
          <a:xfrm>
            <a:off x="677334" y="3028292"/>
            <a:ext cx="5461000" cy="3711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9082" t="23593" r="32919" b="14548"/>
          <a:stretch/>
        </p:blipFill>
        <p:spPr bwMode="auto">
          <a:xfrm>
            <a:off x="6138334" y="2133600"/>
            <a:ext cx="5850466" cy="4605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5823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6C3E06-ECAB-FD24-7F58-BEF9ECCC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ECC0B0-EF07-FFAD-BB4C-259C7CC3C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106930" cy="3880773"/>
          </a:xfrm>
        </p:spPr>
        <p:txBody>
          <a:bodyPr/>
          <a:lstStyle/>
          <a:p>
            <a:r>
              <a:rPr lang="ru-RU" dirty="0"/>
              <a:t>В случае подачи заявления через ЕПГУ</a:t>
            </a:r>
            <a:r>
              <a:rPr lang="ru-RU" b="1" dirty="0"/>
              <a:t>, </a:t>
            </a:r>
            <a:r>
              <a:rPr lang="ru-RU" b="1" dirty="0">
                <a:solidFill>
                  <a:srgbClr val="FF0000"/>
                </a:solidFill>
              </a:rPr>
              <a:t>в течение 2 рабочих дней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предоставить:</a:t>
            </a:r>
          </a:p>
          <a:p>
            <a:r>
              <a:rPr lang="ru-RU" dirty="0"/>
              <a:t> копии </a:t>
            </a:r>
            <a:r>
              <a:rPr lang="ru-RU" dirty="0" smtClean="0"/>
              <a:t>документов</a:t>
            </a:r>
            <a:r>
              <a:rPr lang="ru-RU" dirty="0" smtClean="0"/>
              <a:t>: паспорт </a:t>
            </a:r>
            <a:r>
              <a:rPr lang="ru-RU" dirty="0"/>
              <a:t>заявителя, документ на ребенка, </a:t>
            </a:r>
            <a:r>
              <a:rPr lang="ru-RU" dirty="0" err="1"/>
              <a:t>СНИЛСы</a:t>
            </a:r>
            <a:r>
              <a:rPr lang="ru-RU" dirty="0"/>
              <a:t>, документы об опеке, инвалидности (при наличии) и </a:t>
            </a:r>
            <a:r>
              <a:rPr lang="ru-RU" dirty="0" err="1"/>
              <a:t>др</a:t>
            </a:r>
            <a:r>
              <a:rPr lang="ru-RU" dirty="0"/>
              <a:t>;</a:t>
            </a:r>
          </a:p>
          <a:p>
            <a:r>
              <a:rPr lang="ru-RU" dirty="0"/>
              <a:t>документы, подтверждающие льготное право на очередность и </a:t>
            </a:r>
            <a:r>
              <a:rPr lang="ru-RU" dirty="0" smtClean="0"/>
              <a:t>льготу </a:t>
            </a:r>
            <a:r>
              <a:rPr lang="ru-RU" dirty="0"/>
              <a:t>на оплату – оригиналы!!! </a:t>
            </a:r>
          </a:p>
          <a:p>
            <a:r>
              <a:rPr lang="ru-RU" u="sng" dirty="0"/>
              <a:t>Документы предоставляются:</a:t>
            </a:r>
          </a:p>
          <a:p>
            <a:r>
              <a:rPr lang="ru-RU" dirty="0"/>
              <a:t>в случае подачи заявления на путевку в </a:t>
            </a:r>
            <a:r>
              <a:rPr lang="ru-RU" dirty="0" smtClean="0"/>
              <a:t>БМАУ </a:t>
            </a:r>
            <a:r>
              <a:rPr lang="ru-RU" dirty="0"/>
              <a:t>«ДЗОЛ «Зарница» в управление образования (г. </a:t>
            </a:r>
            <a:r>
              <a:rPr lang="ru-RU" dirty="0" err="1"/>
              <a:t>Берёзовский</a:t>
            </a:r>
            <a:r>
              <a:rPr lang="ru-RU" dirty="0"/>
              <a:t>, </a:t>
            </a:r>
            <a:r>
              <a:rPr lang="ru-RU" dirty="0" err="1"/>
              <a:t>ул.Маяковского</a:t>
            </a:r>
            <a:r>
              <a:rPr lang="ru-RU" dirty="0"/>
              <a:t>, строение 5) ;</a:t>
            </a:r>
          </a:p>
          <a:p>
            <a:r>
              <a:rPr lang="ru-RU" dirty="0"/>
              <a:t>в случае подачи документов в Лагеря дневного пребывания -в образовательную организацию, на базе которой организован пришкольный лагерь.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C89763-EAA4-6E6F-10B5-08589219C81E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4172068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6F3C1A-1126-55E9-0589-125D0D1B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35" y="177726"/>
            <a:ext cx="8596668" cy="1320800"/>
          </a:xfrm>
        </p:spPr>
        <p:txBody>
          <a:bodyPr>
            <a:normAutofit/>
          </a:bodyPr>
          <a:lstStyle/>
          <a:p>
            <a:r>
              <a:rPr lang="ru-RU" sz="2800" dirty="0"/>
              <a:t>Подача заявления через ЕПГУ при наличии подтверждённой учетной записи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C4DAAA2-BF3D-9FCA-7DDB-0CD0F661D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68" y="2130458"/>
            <a:ext cx="7119331" cy="439707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41E55D-2A3F-0083-A311-1E06B0BE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63" y="1077057"/>
            <a:ext cx="8419987" cy="4238442"/>
          </a:xfrm>
        </p:spPr>
        <p:txBody>
          <a:bodyPr/>
          <a:lstStyle/>
          <a:p>
            <a:pPr algn="ctr"/>
            <a:r>
              <a:rPr lang="ru-RU" sz="1600" dirty="0"/>
              <a:t>Выбор способа и места получения результатов предоставления услуги- в поисковую строку «Выберите подразделение» ввести Березовский и выбрать «Администрация Березовского городского округа»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CF5D01-BDEF-2A8D-2323-6735552EF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941" y="2161951"/>
            <a:ext cx="4194769" cy="2068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6D83D7-F153-5162-7F12-57935FC85DDD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AD35FBD7-A075-8892-76A2-A4CA7B94FAEE}"/>
              </a:ext>
            </a:extLst>
          </p:cNvPr>
          <p:cNvSpPr/>
          <p:nvPr/>
        </p:nvSpPr>
        <p:spPr>
          <a:xfrm>
            <a:off x="789179" y="3026005"/>
            <a:ext cx="1963448" cy="5750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5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6F3C1A-1126-55E9-0589-125D0D1B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6D83D7-F153-5162-7F12-57935FC85DDD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3"/>
          <a:srcRect l="29492" t="25268" r="34698" b="48406"/>
          <a:stretch/>
        </p:blipFill>
        <p:spPr bwMode="auto">
          <a:xfrm>
            <a:off x="1497027" y="2158738"/>
            <a:ext cx="7541777" cy="3109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155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D0D90A-1AD7-8A64-4BE6-DACE1A08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получить услугу: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65CEB2-EEAA-7449-07F5-B1B06EF1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58" y="1488613"/>
            <a:ext cx="8596668" cy="3880773"/>
          </a:xfrm>
        </p:spPr>
        <p:txBody>
          <a:bodyPr/>
          <a:lstStyle/>
          <a:p>
            <a:r>
              <a:rPr lang="ru-RU" dirty="0"/>
              <a:t>В адресной строке набрать </a:t>
            </a:r>
            <a:r>
              <a:rPr lang="en-US" dirty="0">
                <a:hlinkClick r:id="rId2"/>
              </a:rPr>
              <a:t>www.gosuslugi.ru</a:t>
            </a:r>
            <a:endParaRPr lang="en-US" dirty="0"/>
          </a:p>
          <a:p>
            <a:r>
              <a:rPr lang="ru-RU" dirty="0"/>
              <a:t>Нажать кнопку «Войти»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9F32581-A124-926D-87C3-026F03EB0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5" r="8687"/>
          <a:stretch/>
        </p:blipFill>
        <p:spPr>
          <a:xfrm>
            <a:off x="961534" y="2633274"/>
            <a:ext cx="10133815" cy="3615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93F96D-9FE0-492E-C4B7-6205059AFF5E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65813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691767-424A-B7F3-A882-3279F876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2E777F-A461-895D-BC81-C22A8B95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7529"/>
            <a:ext cx="8596668" cy="3880773"/>
          </a:xfrm>
        </p:spPr>
        <p:txBody>
          <a:bodyPr/>
          <a:lstStyle/>
          <a:p>
            <a:r>
              <a:rPr lang="ru-RU" dirty="0"/>
              <a:t>Ввести логин, пароль и нажать кнопку «Войти».</a:t>
            </a:r>
          </a:p>
          <a:p>
            <a:r>
              <a:rPr 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3D9E898-1C1A-DCDF-7677-C12F4BF0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223" y="2952468"/>
            <a:ext cx="3193141" cy="3383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511B89-7028-B45D-5B83-ADDC7279D5A6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52919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C0E816-E4E4-9CCC-E4B8-EAA84A80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64" y="26577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2C6719-DDF9-6AEB-2D10-DB6E9BEB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62" y="1488613"/>
            <a:ext cx="8596668" cy="3880773"/>
          </a:xfrm>
        </p:spPr>
        <p:txBody>
          <a:bodyPr/>
          <a:lstStyle/>
          <a:p>
            <a:r>
              <a:rPr lang="ru-RU" dirty="0"/>
              <a:t>Поиск услуги через помощника: в строке поиска ввести  «Отдых детей на каникулах».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03C03C0-C342-EDF4-FA5F-03A9A59BB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95" y="2224980"/>
            <a:ext cx="4705043" cy="4334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E3FFADF-BBB9-AED1-A9D7-8694FF81C816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655E0D4-AEBE-3E19-F792-414DC113B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68" y="2358125"/>
            <a:ext cx="5920284" cy="21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9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4C1A42-5E72-6043-E1AC-343A3C32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11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1568F6-47E9-D33C-3287-753D40252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96" y="1745810"/>
            <a:ext cx="8596668" cy="3880773"/>
          </a:xfrm>
        </p:spPr>
        <p:txBody>
          <a:bodyPr/>
          <a:lstStyle/>
          <a:p>
            <a:r>
              <a:rPr lang="ru-RU" dirty="0"/>
              <a:t>Выбрать того, кто обращается за услугой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8FC773F-595B-8D8E-C5B2-04372793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871" y="2734246"/>
            <a:ext cx="7754432" cy="3067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FE029D-79A5-F817-C676-F79CB36EB98C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99593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324B2D-9EBB-2D0F-4D6C-D7B1141C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91" y="41277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CFCEDA-1158-C112-AEC2-6860A216D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253643" cy="3880773"/>
          </a:xfrm>
        </p:spPr>
        <p:txBody>
          <a:bodyPr/>
          <a:lstStyle/>
          <a:p>
            <a:r>
              <a:rPr lang="ru-RU" dirty="0"/>
              <a:t>В случае, если за услугой обращается </a:t>
            </a:r>
            <a:r>
              <a:rPr lang="ru-RU" dirty="0" smtClean="0"/>
              <a:t>заявитель (родитель ребенка), </a:t>
            </a:r>
            <a:r>
              <a:rPr lang="ru-RU" dirty="0"/>
              <a:t>то данные будут загружены из Личного кабинета заявителя.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9C4835-7128-598C-3794-B43FD70EF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58" y="1930400"/>
            <a:ext cx="4808475" cy="4514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7C12EA-8498-7CD4-9236-BC3A636C7190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86674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7C6316-E389-8DFF-A672-A8E9DE1F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96" y="26080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514C21-B7E0-75F4-C390-F4D046CFE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244217" cy="3880773"/>
          </a:xfrm>
        </p:spPr>
        <p:txBody>
          <a:bodyPr/>
          <a:lstStyle/>
          <a:p>
            <a:r>
              <a:rPr lang="ru-RU" dirty="0"/>
              <a:t>В случае, если за услугой обращается представитель ребёнка, то необходимо загрузить документ, подтверждающий полномочия представителя на подачу заявления от имени физического лица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329ED0-75EC-89E4-1E53-2F3C40C93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89" y="1581608"/>
            <a:ext cx="4086281" cy="4462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7F2174-1E5E-349B-F361-F22468FB1BC0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32908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6A6EC4-B6B7-E852-E38C-88BD258C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4" y="27023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7CCC83-02FC-9D6D-0B28-D066D5D7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44" y="1488613"/>
            <a:ext cx="8596668" cy="3880773"/>
          </a:xfrm>
        </p:spPr>
        <p:txBody>
          <a:bodyPr/>
          <a:lstStyle/>
          <a:p>
            <a:r>
              <a:rPr lang="ru-RU" dirty="0"/>
              <a:t>Проверьте свой номер телефона, электронную почту и адрес места жительства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BC03BE2-23ED-D845-183E-E10E6878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21" y="2234152"/>
            <a:ext cx="4348204" cy="22244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1C23CCD-F10D-6E23-57EC-2A25A451D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232" y="1939293"/>
            <a:ext cx="4658078" cy="29794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EB465F9-ECC0-D316-DBCD-C098528F3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682" y="3895259"/>
            <a:ext cx="4381231" cy="241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B1EEB3-B39E-013F-95F6-F641EB146D22}"/>
              </a:ext>
            </a:extLst>
          </p:cNvPr>
          <p:cNvSpPr txBox="1"/>
          <p:nvPr/>
        </p:nvSpPr>
        <p:spPr>
          <a:xfrm>
            <a:off x="10193516" y="113121"/>
            <a:ext cx="1998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УПРАВЛЕНИЕ ОБРАЗОВАНИЯ БЕРЕЗОВСКОГО</a:t>
            </a:r>
          </a:p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ГОРОДСКОГО ОКРУГА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30531" t="22826" r="36911" b="58281"/>
          <a:stretch/>
        </p:blipFill>
        <p:spPr bwMode="auto">
          <a:xfrm>
            <a:off x="6891700" y="2077719"/>
            <a:ext cx="5019776" cy="1351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831901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974</Words>
  <Application>Microsoft Office PowerPoint</Application>
  <PresentationFormat>Произвольный</PresentationFormat>
  <Paragraphs>118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Предоставление муниципальной услуги  «Организация отдыха и оздоровления детей в каникулярное время» с использованием федеральной портальной формы на Едином портале государственных и муниципальных услуг (функций)</vt:lpstr>
      <vt:lpstr>Какие документы необходимы для заполнения заявления:</vt:lpstr>
      <vt:lpstr>Как получить услугу: </vt:lpstr>
      <vt:lpstr>Подача заявления через ЕПГУ при наличии подтверждённой учетной записи 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муниципальной услуги  «Организация отдыха и оздоровления детей в каникулярное время» с использованием федеральной портальной формы на Едином портале государственных и муниципальных услуг (функций)</dc:title>
  <dc:creator>Элина</dc:creator>
  <cp:lastModifiedBy>user403</cp:lastModifiedBy>
  <cp:revision>30</cp:revision>
  <dcterms:created xsi:type="dcterms:W3CDTF">2024-03-21T16:58:31Z</dcterms:created>
  <dcterms:modified xsi:type="dcterms:W3CDTF">2024-03-22T14:09:04Z</dcterms:modified>
</cp:coreProperties>
</file>